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3e80b3da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3e80b3da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f86b2008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f86b2008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f86b2008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f86b2008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f86b2008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f86b200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3e80b3da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33e80b3da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3e80b3da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3e80b3da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3e80b3da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3e80b3da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3e80b3da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3e80b3da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3e80b3da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3e80b3da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3e80b3da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3e80b3da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96ce921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96ce921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e80b3da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e80b3da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f86b2008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2f86b2008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f86b2008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f86b2008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2f86b2008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2f86b2008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f86b2008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f86b2008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f86b2008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2f86b2008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3e80b3da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3e80b3da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3e80b3da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3e80b3da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33e80b3da4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33e80b3da4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3e80b3da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3e80b3da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3e80b3da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3e80b3da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3e80b3d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3e80b3d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3e80b3da4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33e80b3da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f86b2008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2f86b2008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f86b2008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2f86b2008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2f86b2008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2f86b2008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f86b2008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f86b2008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f86b2008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2f86b2008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f86b2008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2f86b2008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3e80b3da4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33e80b3da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3e80b3da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33e80b3da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3e80b3da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3e80b3da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3e80b3da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3e80b3da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38be5bdb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38be5bdb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943e170c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943e170c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943e170c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943e170c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f86b200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f86b200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QuantTree EWMA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Report of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Poisson Weekday </a:t>
            </a:r>
            <a:r>
              <a:rPr lang="en">
                <a:solidFill>
                  <a:schemeClr val="dk1"/>
                </a:solidFill>
              </a:rPr>
              <a:t> | </a:t>
            </a:r>
            <a:r>
              <a:rPr lang="en">
                <a:solidFill>
                  <a:schemeClr val="dk1"/>
                </a:solidFill>
              </a:rPr>
              <a:t>Elicoidale Downstream</a:t>
            </a:r>
            <a:r>
              <a:rPr lang="en">
                <a:solidFill>
                  <a:schemeClr val="dk1"/>
                </a:solidFill>
              </a:rPr>
              <a:t> (d=4)</a:t>
            </a:r>
            <a:r>
              <a:rPr lang="en"/>
              <a:t>, qtree ewma (K=32)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7625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375" y="1181100"/>
            <a:ext cx="3457575" cy="278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2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169" name="Google Shape;169;p22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2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1" name="Google Shape;171;p22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172" name="Google Shape;172;p22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22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Poisson Weekday </a:t>
            </a:r>
            <a:r>
              <a:rPr lang="en">
                <a:solidFill>
                  <a:schemeClr val="dk1"/>
                </a:solidFill>
              </a:rPr>
              <a:t> | </a:t>
            </a:r>
            <a:r>
              <a:rPr lang="en">
                <a:solidFill>
                  <a:schemeClr val="dk1"/>
                </a:solidFill>
              </a:rPr>
              <a:t>Lungomare Canepa</a:t>
            </a:r>
            <a:r>
              <a:rPr lang="en">
                <a:solidFill>
                  <a:schemeClr val="dk1"/>
                </a:solidFill>
              </a:rPr>
              <a:t> (d=4)</a:t>
            </a:r>
            <a:r>
              <a:rPr lang="en"/>
              <a:t>, qtree ewma (K=32)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709875"/>
            <a:ext cx="2871650" cy="431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3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181" name="Google Shape;181;p23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23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3" name="Google Shape;183;p23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184" name="Google Shape;184;p23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23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125" y="1185863"/>
            <a:ext cx="34290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Poisson Weekday </a:t>
            </a:r>
            <a:r>
              <a:rPr lang="en">
                <a:solidFill>
                  <a:schemeClr val="dk1"/>
                </a:solidFill>
              </a:rPr>
              <a:t> | </a:t>
            </a:r>
            <a:r>
              <a:rPr lang="en">
                <a:solidFill>
                  <a:schemeClr val="dk1"/>
                </a:solidFill>
              </a:rPr>
              <a:t>Via di Francia</a:t>
            </a:r>
            <a:r>
              <a:rPr lang="en">
                <a:solidFill>
                  <a:schemeClr val="dk1"/>
                </a:solidFill>
              </a:rPr>
              <a:t> (d=2)</a:t>
            </a:r>
            <a:r>
              <a:rPr lang="en"/>
              <a:t>, qtree ewma (K=32)</a:t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954425"/>
            <a:ext cx="4200825" cy="3143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4"/>
          <p:cNvGrpSpPr/>
          <p:nvPr/>
        </p:nvGrpSpPr>
        <p:grpSpPr>
          <a:xfrm>
            <a:off x="671831" y="3103870"/>
            <a:ext cx="4134240" cy="993745"/>
            <a:chOff x="3758575" y="3761425"/>
            <a:chExt cx="2880000" cy="678000"/>
          </a:xfrm>
        </p:grpSpPr>
        <p:cxnSp>
          <p:nvCxnSpPr>
            <p:cNvPr id="194" name="Google Shape;194;p24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24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821" y="1085275"/>
            <a:ext cx="34099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 Poisson</a:t>
            </a:r>
            <a:endParaRPr/>
          </a:p>
        </p:txBody>
      </p:sp>
      <p:sp>
        <p:nvSpPr>
          <p:cNvPr id="202" name="Google Shape;20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Inflows generated with poisson distribution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Multimodal: Weekday (50%)  +  Weekend (50%)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 txBox="1"/>
          <p:nvPr/>
        </p:nvSpPr>
        <p:spPr>
          <a:xfrm>
            <a:off x="755000" y="3848100"/>
            <a:ext cx="776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0 → Scenario 1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change is minimal: 5 seconds longer in a single red phase of a single traffic light.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we do </a:t>
            </a:r>
            <a:r>
              <a:rPr b="1" lang="en">
                <a:solidFill>
                  <a:schemeClr val="dk1"/>
                </a:solidFill>
              </a:rPr>
              <a:t>not</a:t>
            </a:r>
            <a:r>
              <a:rPr lang="en">
                <a:solidFill>
                  <a:schemeClr val="dk1"/>
                </a:solidFill>
              </a:rPr>
              <a:t> take into account “flow cars” or “flow trucks” when running QT EWMA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00" y="626850"/>
            <a:ext cx="2879999" cy="4327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 Poisson (d=14), qtree ewma (K=32)</a:t>
            </a:r>
            <a:endParaRPr/>
          </a:p>
        </p:txBody>
      </p:sp>
      <p:grpSp>
        <p:nvGrpSpPr>
          <p:cNvPr id="210" name="Google Shape;210;p26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211" name="Google Shape;211;p26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26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3" name="Google Shape;213;p26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214" name="Google Shape;214;p26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6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400" y="1799900"/>
            <a:ext cx="4529675" cy="14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19825"/>
            <a:ext cx="2879999" cy="43274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Multimodal Poisson</a:t>
            </a:r>
            <a:r>
              <a:rPr lang="en">
                <a:solidFill>
                  <a:schemeClr val="dk1"/>
                </a:solidFill>
              </a:rPr>
              <a:t>  | Elicoidale Upstream (d=4)</a:t>
            </a:r>
            <a:r>
              <a:rPr lang="en"/>
              <a:t>, qtree ewma (K=32)</a:t>
            </a:r>
            <a:endParaRPr/>
          </a:p>
        </p:txBody>
      </p:sp>
      <p:grpSp>
        <p:nvGrpSpPr>
          <p:cNvPr id="223" name="Google Shape;223;p27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224" name="Google Shape;224;p27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7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6" name="Google Shape;226;p27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227" name="Google Shape;227;p27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27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775" y="1772900"/>
            <a:ext cx="4385675" cy="17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00" y="523850"/>
            <a:ext cx="2879999" cy="43274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Multimodal Poisson</a:t>
            </a:r>
            <a:r>
              <a:rPr lang="en">
                <a:solidFill>
                  <a:schemeClr val="dk1"/>
                </a:solidFill>
              </a:rPr>
              <a:t>  | Elicoidale Downstream (d=4)</a:t>
            </a:r>
            <a:r>
              <a:rPr lang="en"/>
              <a:t>, qtree ewma (K=32)</a:t>
            </a:r>
            <a:endParaRPr/>
          </a:p>
        </p:txBody>
      </p:sp>
      <p:grpSp>
        <p:nvGrpSpPr>
          <p:cNvPr id="236" name="Google Shape;236;p28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237" name="Google Shape;237;p28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28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9" name="Google Shape;239;p28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240" name="Google Shape;240;p28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8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075" y="1872025"/>
            <a:ext cx="3787951" cy="13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0" y="523850"/>
            <a:ext cx="2922599" cy="439139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Multimodal Poisson</a:t>
            </a:r>
            <a:r>
              <a:rPr lang="en">
                <a:solidFill>
                  <a:schemeClr val="dk1"/>
                </a:solidFill>
              </a:rPr>
              <a:t>  | Lungomare Canepa (d=4)</a:t>
            </a:r>
            <a:r>
              <a:rPr lang="en"/>
              <a:t>, qtree ewma (K=32)</a:t>
            </a:r>
            <a:endParaRPr/>
          </a:p>
        </p:txBody>
      </p:sp>
      <p:grpSp>
        <p:nvGrpSpPr>
          <p:cNvPr id="249" name="Google Shape;249;p29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250" name="Google Shape;250;p29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9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2" name="Google Shape;252;p29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253" name="Google Shape;253;p29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9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825" y="1897425"/>
            <a:ext cx="3715524" cy="14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5" y="830713"/>
            <a:ext cx="4653675" cy="348208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Multimodal Poisson</a:t>
            </a:r>
            <a:r>
              <a:rPr lang="en">
                <a:solidFill>
                  <a:schemeClr val="dk1"/>
                </a:solidFill>
              </a:rPr>
              <a:t>  | Via di Francia (d=2)</a:t>
            </a:r>
            <a:r>
              <a:rPr lang="en"/>
              <a:t>, qtree ewma (K=32)</a:t>
            </a:r>
            <a:endParaRPr/>
          </a:p>
        </p:txBody>
      </p:sp>
      <p:grpSp>
        <p:nvGrpSpPr>
          <p:cNvPr id="262" name="Google Shape;262;p30"/>
          <p:cNvGrpSpPr/>
          <p:nvPr/>
        </p:nvGrpSpPr>
        <p:grpSpPr>
          <a:xfrm>
            <a:off x="524994" y="3216745"/>
            <a:ext cx="4134240" cy="993745"/>
            <a:chOff x="3758575" y="3761425"/>
            <a:chExt cx="2880000" cy="678000"/>
          </a:xfrm>
        </p:grpSpPr>
        <p:cxnSp>
          <p:nvCxnSpPr>
            <p:cNvPr id="263" name="Google Shape;263;p30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30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400" y="1715998"/>
            <a:ext cx="3896275" cy="15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</a:t>
            </a:r>
            <a:endParaRPr/>
          </a:p>
        </p:txBody>
      </p:sp>
      <p:sp>
        <p:nvSpPr>
          <p:cNvPr id="271" name="Google Shape;27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 (100%)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 in “weekend” conditions (0%) </a:t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755000" y="3848100"/>
            <a:ext cx="7761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0: basic conditions with added some ferry passengers traffic.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1:  alternative policy keeping the basic scenario and changed slightly the timing of two traffic lights.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we are considering only the weekdays.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we do </a:t>
            </a:r>
            <a:r>
              <a:rPr b="1" lang="en">
                <a:solidFill>
                  <a:schemeClr val="dk1"/>
                </a:solidFill>
              </a:rPr>
              <a:t>not</a:t>
            </a:r>
            <a:r>
              <a:rPr lang="en">
                <a:solidFill>
                  <a:schemeClr val="dk1"/>
                </a:solidFill>
              </a:rPr>
              <a:t> take into account “flow cars” or “flow trucks” when running QT EWMA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Sequences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Explanation on how the training data and sequences are generated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 Weekday (d=14), qtree ewma (K=32)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593238"/>
            <a:ext cx="2871650" cy="431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2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280" name="Google Shape;280;p32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32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2" name="Google Shape;282;p32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283" name="Google Shape;283;p32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32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85" name="Google Shape;2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95850"/>
            <a:ext cx="34004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Uniform</a:t>
            </a:r>
            <a:r>
              <a:rPr lang="en">
                <a:solidFill>
                  <a:schemeClr val="dk1"/>
                </a:solidFill>
              </a:rPr>
              <a:t> Weekday | Elicoidale Upstream (d=4)</a:t>
            </a:r>
            <a:r>
              <a:rPr lang="en"/>
              <a:t>, qtree ewma (K=32)</a:t>
            </a: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03400"/>
            <a:ext cx="2869543" cy="431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3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293" name="Google Shape;293;p33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33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5" name="Google Shape;295;p33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296" name="Google Shape;296;p33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33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050" y="1384463"/>
            <a:ext cx="34290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Uniform Weekday</a:t>
            </a:r>
            <a:r>
              <a:rPr lang="en">
                <a:solidFill>
                  <a:schemeClr val="dk1"/>
                </a:solidFill>
              </a:rPr>
              <a:t> | Elicoidale Downstream (d=4)</a:t>
            </a:r>
            <a:r>
              <a:rPr lang="en"/>
              <a:t>, qtree ewma (K=32)</a:t>
            </a:r>
            <a:endParaRPr/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581000"/>
            <a:ext cx="2871650" cy="431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4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306" name="Google Shape;306;p34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34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08" name="Google Shape;308;p34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309" name="Google Shape;309;p34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34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11" name="Google Shape;3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38250"/>
            <a:ext cx="34099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Uniform Weekday</a:t>
            </a:r>
            <a:r>
              <a:rPr lang="en">
                <a:solidFill>
                  <a:schemeClr val="dk1"/>
                </a:solidFill>
              </a:rPr>
              <a:t> | Lungomare Canepa (d=4)</a:t>
            </a:r>
            <a:r>
              <a:rPr lang="en"/>
              <a:t>, qtree ewma (K=32)</a:t>
            </a:r>
            <a:endParaRPr/>
          </a:p>
        </p:txBody>
      </p:sp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31450"/>
            <a:ext cx="2871650" cy="431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5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319" name="Google Shape;319;p35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35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1" name="Google Shape;321;p35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322" name="Google Shape;322;p35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35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24" name="Google Shape;3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475" y="1200150"/>
            <a:ext cx="340042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Uniform Weekday</a:t>
            </a:r>
            <a:r>
              <a:rPr lang="en">
                <a:solidFill>
                  <a:schemeClr val="dk1"/>
                </a:solidFill>
              </a:rPr>
              <a:t> | Via di Francia (d=2)</a:t>
            </a:r>
            <a:r>
              <a:rPr lang="en"/>
              <a:t>, qtree ewma (K=32)</a:t>
            </a:r>
            <a:endParaRPr/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1102488"/>
            <a:ext cx="3923298" cy="2938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36"/>
          <p:cNvGrpSpPr/>
          <p:nvPr/>
        </p:nvGrpSpPr>
        <p:grpSpPr>
          <a:xfrm>
            <a:off x="615865" y="3073272"/>
            <a:ext cx="3843360" cy="923436"/>
            <a:chOff x="3758575" y="3761425"/>
            <a:chExt cx="2880000" cy="678000"/>
          </a:xfrm>
        </p:grpSpPr>
        <p:cxnSp>
          <p:nvCxnSpPr>
            <p:cNvPr id="332" name="Google Shape;332;p36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36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34" name="Google Shape;3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398" y="1171575"/>
            <a:ext cx="34290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 Uniform</a:t>
            </a:r>
            <a:endParaRPr/>
          </a:p>
        </p:txBody>
      </p:sp>
      <p:sp>
        <p:nvSpPr>
          <p:cNvPr id="340" name="Google Shape;340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 (50%)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 in “weekend” conditions (50%) </a:t>
            </a:r>
            <a:endParaRPr/>
          </a:p>
        </p:txBody>
      </p:sp>
      <p:sp>
        <p:nvSpPr>
          <p:cNvPr id="341" name="Google Shape;341;p37"/>
          <p:cNvSpPr txBox="1"/>
          <p:nvPr/>
        </p:nvSpPr>
        <p:spPr>
          <a:xfrm>
            <a:off x="755000" y="3848100"/>
            <a:ext cx="776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0: basic conditions with added some ferry passengers traffic.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1:  alternative policy keeping the basic scenario and changed slightly the timing of two traffic lights.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we do </a:t>
            </a:r>
            <a:r>
              <a:rPr b="1" lang="en">
                <a:solidFill>
                  <a:schemeClr val="dk1"/>
                </a:solidFill>
              </a:rPr>
              <a:t>not</a:t>
            </a:r>
            <a:r>
              <a:rPr lang="en">
                <a:solidFill>
                  <a:schemeClr val="dk1"/>
                </a:solidFill>
              </a:rPr>
              <a:t> take into account “flow cars” or “flow trucks” when running QT EWMA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88" y="583775"/>
            <a:ext cx="2875826" cy="432430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Multimodal Uniform </a:t>
            </a:r>
            <a:r>
              <a:rPr lang="en"/>
              <a:t> (d=14), qtree ewma (K=32)</a:t>
            </a:r>
            <a:endParaRPr/>
          </a:p>
        </p:txBody>
      </p:sp>
      <p:grpSp>
        <p:nvGrpSpPr>
          <p:cNvPr id="348" name="Google Shape;348;p38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349" name="Google Shape;349;p38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38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1" name="Google Shape;351;p38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352" name="Google Shape;352;p38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38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54" name="Google Shape;3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425" y="1457351"/>
            <a:ext cx="5072575" cy="19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00" y="570400"/>
            <a:ext cx="2879999" cy="432740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Multimodal Uniform </a:t>
            </a:r>
            <a:r>
              <a:rPr lang="en">
                <a:solidFill>
                  <a:schemeClr val="dk1"/>
                </a:solidFill>
              </a:rPr>
              <a:t> | Elicoidale Upstream (d=4)</a:t>
            </a:r>
            <a:r>
              <a:rPr lang="en"/>
              <a:t>, qtree ewma (K=32)</a:t>
            </a:r>
            <a:endParaRPr/>
          </a:p>
        </p:txBody>
      </p:sp>
      <p:grpSp>
        <p:nvGrpSpPr>
          <p:cNvPr id="361" name="Google Shape;361;p39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362" name="Google Shape;362;p39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39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4" name="Google Shape;364;p39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365" name="Google Shape;365;p39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39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67" name="Google Shape;3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525" y="1632275"/>
            <a:ext cx="4915250" cy="18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00" y="563350"/>
            <a:ext cx="2880000" cy="4330583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Multimodal Uniform </a:t>
            </a:r>
            <a:r>
              <a:rPr lang="en">
                <a:solidFill>
                  <a:schemeClr val="dk1"/>
                </a:solidFill>
              </a:rPr>
              <a:t> | Elicoidale Downstream (d=4)</a:t>
            </a:r>
            <a:r>
              <a:rPr lang="en"/>
              <a:t>, qtree ewma (K=32)</a:t>
            </a:r>
            <a:endParaRPr/>
          </a:p>
        </p:txBody>
      </p:sp>
      <p:grpSp>
        <p:nvGrpSpPr>
          <p:cNvPr id="374" name="Google Shape;374;p40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375" name="Google Shape;375;p40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40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7" name="Google Shape;377;p40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378" name="Google Shape;378;p40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40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80" name="Google Shape;3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925" y="1635575"/>
            <a:ext cx="4808851" cy="1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50" y="523850"/>
            <a:ext cx="2992098" cy="449585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1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Multimodal Uniform </a:t>
            </a:r>
            <a:r>
              <a:rPr lang="en">
                <a:solidFill>
                  <a:schemeClr val="dk1"/>
                </a:solidFill>
              </a:rPr>
              <a:t> | Lungomare Canepa (d=4)</a:t>
            </a:r>
            <a:r>
              <a:rPr lang="en"/>
              <a:t>, qtree ewma (K=32)</a:t>
            </a:r>
            <a:endParaRPr/>
          </a:p>
        </p:txBody>
      </p:sp>
      <p:grpSp>
        <p:nvGrpSpPr>
          <p:cNvPr id="387" name="Google Shape;387;p41"/>
          <p:cNvGrpSpPr/>
          <p:nvPr/>
        </p:nvGrpSpPr>
        <p:grpSpPr>
          <a:xfrm>
            <a:off x="531900" y="3579700"/>
            <a:ext cx="2880000" cy="678000"/>
            <a:chOff x="3758575" y="3761425"/>
            <a:chExt cx="2880000" cy="678000"/>
          </a:xfrm>
        </p:grpSpPr>
        <p:cxnSp>
          <p:nvCxnSpPr>
            <p:cNvPr id="388" name="Google Shape;388;p41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41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0" name="Google Shape;390;p41"/>
          <p:cNvGrpSpPr/>
          <p:nvPr/>
        </p:nvGrpSpPr>
        <p:grpSpPr>
          <a:xfrm>
            <a:off x="531900" y="4392350"/>
            <a:ext cx="2880000" cy="678000"/>
            <a:chOff x="3758575" y="3761425"/>
            <a:chExt cx="2880000" cy="678000"/>
          </a:xfrm>
        </p:grpSpPr>
        <p:cxnSp>
          <p:nvCxnSpPr>
            <p:cNvPr id="391" name="Google Shape;391;p41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41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93" name="Google Shape;3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950" y="1676900"/>
            <a:ext cx="4861075" cy="18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17250" y="0"/>
            <a:ext cx="9109500" cy="6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Sequence Generation (</a:t>
            </a:r>
            <a:r>
              <a:rPr lang="en" sz="3600"/>
              <a:t>1/2</a:t>
            </a:r>
            <a:r>
              <a:rPr lang="en" sz="3600"/>
              <a:t>) - Inputs</a:t>
            </a:r>
            <a:endParaRPr sz="3600"/>
          </a:p>
        </p:txBody>
      </p:sp>
      <p:sp>
        <p:nvSpPr>
          <p:cNvPr id="67" name="Google Shape;67;p15"/>
          <p:cNvSpPr/>
          <p:nvPr/>
        </p:nvSpPr>
        <p:spPr>
          <a:xfrm>
            <a:off x="1078125" y="1448625"/>
            <a:ext cx="4017300" cy="4425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1122950" y="2896500"/>
            <a:ext cx="4017300" cy="4425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4983350" y="3239975"/>
            <a:ext cx="1153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938525" y="1793375"/>
            <a:ext cx="973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816625" y="1454325"/>
            <a:ext cx="4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600">
                <a:solidFill>
                  <a:srgbClr val="202122"/>
                </a:solidFill>
              </a:rPr>
              <a:t>0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2861450" y="2902200"/>
            <a:ext cx="4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600">
                <a:solidFill>
                  <a:srgbClr val="202122"/>
                </a:solidFill>
              </a:rPr>
              <a:t>1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 rot="5400000">
            <a:off x="2966325" y="-694975"/>
            <a:ext cx="240900" cy="3988200"/>
          </a:xfrm>
          <a:prstGeom prst="leftBrace">
            <a:avLst>
              <a:gd fmla="val 50000" name="adj1"/>
              <a:gd fmla="val 5004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 rot="5400000">
            <a:off x="2989850" y="748250"/>
            <a:ext cx="240900" cy="3997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1156475" y="1291750"/>
            <a:ext cx="32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782900" y="884013"/>
            <a:ext cx="271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Scenario 0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794450" y="2305850"/>
            <a:ext cx="2887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Scenario 1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74575" y="4178575"/>
            <a:ext cx="8796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d is the number of dimensions/variables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s is the number of samples/days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200">
                <a:solidFill>
                  <a:srgbClr val="202122"/>
                </a:solidFill>
              </a:rPr>
              <a:t>0</a:t>
            </a:r>
            <a:r>
              <a:rPr lang="en" sz="1200">
                <a:solidFill>
                  <a:schemeClr val="dk1"/>
                </a:solidFill>
              </a:rPr>
              <a:t> i</a:t>
            </a:r>
            <a:r>
              <a:rPr lang="en" sz="1200">
                <a:solidFill>
                  <a:schemeClr val="dk2"/>
                </a:solidFill>
              </a:rPr>
              <a:t>s the distribution of scenario 0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200">
                <a:solidFill>
                  <a:srgbClr val="202122"/>
                </a:solidFill>
              </a:rPr>
              <a:t>1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2"/>
                </a:solidFill>
              </a:rPr>
              <a:t>is the distribution of scenario 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49325" y="1453200"/>
            <a:ext cx="190500" cy="431100"/>
          </a:xfrm>
          <a:prstGeom prst="leftBrace">
            <a:avLst>
              <a:gd fmla="val 50000" name="adj1"/>
              <a:gd fmla="val 5067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894150" y="2901075"/>
            <a:ext cx="190500" cy="431100"/>
          </a:xfrm>
          <a:prstGeom prst="leftBrace">
            <a:avLst>
              <a:gd fmla="val 50000" name="adj1"/>
              <a:gd fmla="val 5067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63475" y="1419575"/>
            <a:ext cx="309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608300" y="2866175"/>
            <a:ext cx="309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926650" y="2003675"/>
            <a:ext cx="28872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For each iteration of the experiments (each time we run quantree), we shuffles the indexes of these vectors, from which we generate the sequences (next slide).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87" y="917000"/>
            <a:ext cx="4115927" cy="307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Multimodal </a:t>
            </a:r>
            <a:r>
              <a:rPr lang="en">
                <a:solidFill>
                  <a:schemeClr val="dk1"/>
                </a:solidFill>
              </a:rPr>
              <a:t>Uniform | Via di Francia (d=2)</a:t>
            </a:r>
            <a:r>
              <a:rPr lang="en"/>
              <a:t>, qtree ewma (K=32)</a:t>
            </a:r>
            <a:endParaRPr/>
          </a:p>
        </p:txBody>
      </p:sp>
      <p:grpSp>
        <p:nvGrpSpPr>
          <p:cNvPr id="400" name="Google Shape;400;p42"/>
          <p:cNvGrpSpPr/>
          <p:nvPr/>
        </p:nvGrpSpPr>
        <p:grpSpPr>
          <a:xfrm>
            <a:off x="615865" y="3073272"/>
            <a:ext cx="3843360" cy="923436"/>
            <a:chOff x="3758575" y="3761425"/>
            <a:chExt cx="2880000" cy="678000"/>
          </a:xfrm>
        </p:grpSpPr>
        <p:cxnSp>
          <p:nvCxnSpPr>
            <p:cNvPr id="401" name="Google Shape;401;p42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42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3" name="Google Shape;4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875" y="1714873"/>
            <a:ext cx="3843349" cy="148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</a:t>
            </a:r>
            <a:endParaRPr/>
          </a:p>
        </p:txBody>
      </p:sp>
      <p:sp>
        <p:nvSpPr>
          <p:cNvPr id="409" name="Google Shape;409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Inflows generated with gaussian distribution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3"/>
          <p:cNvSpPr txBox="1"/>
          <p:nvPr/>
        </p:nvSpPr>
        <p:spPr>
          <a:xfrm>
            <a:off x="755000" y="3848100"/>
            <a:ext cx="776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0: basic conditions with added some ferry passengers traffic.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1: alternative policy, one of the port gates is closed, forcing trucks to reroute.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we do </a:t>
            </a:r>
            <a:r>
              <a:rPr b="1" lang="en">
                <a:solidFill>
                  <a:schemeClr val="dk1"/>
                </a:solidFill>
              </a:rPr>
              <a:t>not</a:t>
            </a:r>
            <a:r>
              <a:rPr lang="en">
                <a:solidFill>
                  <a:schemeClr val="dk1"/>
                </a:solidFill>
              </a:rPr>
              <a:t> take into account “flow cars” or “flow trucks” when running QT EWMA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(d=14), qtree ewma (K=32)</a:t>
            </a:r>
            <a:endParaRPr/>
          </a:p>
        </p:txBody>
      </p:sp>
      <p:pic>
        <p:nvPicPr>
          <p:cNvPr id="416" name="Google Shape;4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09000"/>
            <a:ext cx="2871650" cy="431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44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418" name="Google Shape;418;p44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44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0" name="Google Shape;420;p44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421" name="Google Shape;421;p44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44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23" name="Google Shape;4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700" y="1181100"/>
            <a:ext cx="34385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Gaussian </a:t>
            </a:r>
            <a:r>
              <a:rPr lang="en">
                <a:solidFill>
                  <a:schemeClr val="dk1"/>
                </a:solidFill>
              </a:rPr>
              <a:t>| Elicoidale Upstream (d=4)</a:t>
            </a:r>
            <a:r>
              <a:rPr lang="en"/>
              <a:t>, qtree ewma (K=32)</a:t>
            </a:r>
            <a:endParaRPr/>
          </a:p>
        </p:txBody>
      </p:sp>
      <p:pic>
        <p:nvPicPr>
          <p:cNvPr id="429" name="Google Shape;4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42650"/>
            <a:ext cx="2869543" cy="431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45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431" name="Google Shape;431;p45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45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3" name="Google Shape;433;p45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434" name="Google Shape;434;p45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45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36" name="Google Shape;4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675" y="1200150"/>
            <a:ext cx="34194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Gaussian </a:t>
            </a:r>
            <a:r>
              <a:rPr lang="en">
                <a:solidFill>
                  <a:schemeClr val="dk1"/>
                </a:solidFill>
              </a:rPr>
              <a:t>| Elicoidale Downstream (d=4)</a:t>
            </a:r>
            <a:r>
              <a:rPr lang="en"/>
              <a:t>, qtree ewma (K=32)</a:t>
            </a:r>
            <a:endParaRPr/>
          </a:p>
        </p:txBody>
      </p:sp>
      <p:pic>
        <p:nvPicPr>
          <p:cNvPr id="442" name="Google Shape;4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25825"/>
            <a:ext cx="2871650" cy="431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6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444" name="Google Shape;444;p46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46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46" name="Google Shape;446;p46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447" name="Google Shape;447;p46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46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49" name="Google Shape;4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900" y="1171575"/>
            <a:ext cx="340042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Gaussian </a:t>
            </a:r>
            <a:r>
              <a:rPr lang="en">
                <a:solidFill>
                  <a:schemeClr val="dk1"/>
                </a:solidFill>
              </a:rPr>
              <a:t>| Lungomare Canepa (d=4)</a:t>
            </a:r>
            <a:r>
              <a:rPr lang="en"/>
              <a:t>, qtree ewma (K=32)</a:t>
            </a:r>
            <a:endParaRPr/>
          </a:p>
        </p:txBody>
      </p:sp>
      <p:pic>
        <p:nvPicPr>
          <p:cNvPr id="455" name="Google Shape;4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42625"/>
            <a:ext cx="2869543" cy="431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47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457" name="Google Shape;457;p47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47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9" name="Google Shape;459;p47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460" name="Google Shape;460;p47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47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62" name="Google Shape;4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725" y="1195388"/>
            <a:ext cx="34004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Gaussian </a:t>
            </a:r>
            <a:r>
              <a:rPr lang="en">
                <a:solidFill>
                  <a:schemeClr val="dk1"/>
                </a:solidFill>
              </a:rPr>
              <a:t>| Via di Francia (d=2)</a:t>
            </a:r>
            <a:r>
              <a:rPr lang="en"/>
              <a:t>, qtree ewma (K=32)</a:t>
            </a:r>
            <a:endParaRPr/>
          </a:p>
        </p:txBody>
      </p:sp>
      <p:pic>
        <p:nvPicPr>
          <p:cNvPr id="468" name="Google Shape;4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1044050"/>
            <a:ext cx="4354075" cy="3257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48"/>
          <p:cNvGrpSpPr/>
          <p:nvPr/>
        </p:nvGrpSpPr>
        <p:grpSpPr>
          <a:xfrm>
            <a:off x="688520" y="3213515"/>
            <a:ext cx="4201632" cy="1041205"/>
            <a:chOff x="3758575" y="3761425"/>
            <a:chExt cx="2880000" cy="678000"/>
          </a:xfrm>
        </p:grpSpPr>
        <p:cxnSp>
          <p:nvCxnSpPr>
            <p:cNvPr id="470" name="Google Shape;470;p48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48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72" name="Google Shape;4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900" y="1336650"/>
            <a:ext cx="3265625" cy="26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625" y="2643475"/>
            <a:ext cx="4806451" cy="15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625" y="915161"/>
            <a:ext cx="4806450" cy="165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8550" y="1198350"/>
            <a:ext cx="4586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8550" y="2881100"/>
            <a:ext cx="4586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175" y="27410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825" y="274113"/>
            <a:ext cx="2871650" cy="4314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0" y="0"/>
            <a:ext cx="9109500" cy="6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Sequence Generation (2/2) - Outputs</a:t>
            </a:r>
            <a:endParaRPr sz="3600"/>
          </a:p>
        </p:txBody>
      </p:sp>
      <p:sp>
        <p:nvSpPr>
          <p:cNvPr id="89" name="Google Shape;89;p16"/>
          <p:cNvSpPr/>
          <p:nvPr/>
        </p:nvSpPr>
        <p:spPr>
          <a:xfrm>
            <a:off x="1202325" y="993650"/>
            <a:ext cx="2308500" cy="4425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510825" y="993650"/>
            <a:ext cx="4017300" cy="4425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202325" y="3035450"/>
            <a:ext cx="2308500" cy="4425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510825" y="3035450"/>
            <a:ext cx="4269300" cy="4425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354850" y="578950"/>
            <a:ext cx="3699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354850" y="3549050"/>
            <a:ext cx="3699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7522500" y="3411900"/>
            <a:ext cx="1153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7053075" y="635175"/>
            <a:ext cx="973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 - 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144175" y="999350"/>
            <a:ext cx="4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600">
                <a:solidFill>
                  <a:srgbClr val="202122"/>
                </a:solidFill>
              </a:rPr>
              <a:t>0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5249325" y="999350"/>
            <a:ext cx="4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600">
                <a:solidFill>
                  <a:srgbClr val="202122"/>
                </a:solidFill>
              </a:rPr>
              <a:t>0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2144175" y="3041150"/>
            <a:ext cx="4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600">
                <a:solidFill>
                  <a:srgbClr val="202122"/>
                </a:solidFill>
              </a:rPr>
              <a:t>0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5249325" y="3041150"/>
            <a:ext cx="4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600">
                <a:solidFill>
                  <a:srgbClr val="202122"/>
                </a:solidFill>
              </a:rPr>
              <a:t>1</a:t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 rot="-5400000">
            <a:off x="2236125" y="458625"/>
            <a:ext cx="240900" cy="2286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 rot="-5400000">
            <a:off x="5407950" y="-392475"/>
            <a:ext cx="240900" cy="3988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 rot="5400000">
            <a:off x="2236125" y="1742800"/>
            <a:ext cx="240900" cy="2286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 rot="5400000">
            <a:off x="5505475" y="759550"/>
            <a:ext cx="240900" cy="4252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3589175" y="836775"/>
            <a:ext cx="32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1174300" y="1766113"/>
            <a:ext cx="22860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Training data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(same for both sequences)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182325" y="1656088"/>
            <a:ext cx="271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Sequence 0 (no change and non overlapping with training data)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182325" y="2444800"/>
            <a:ext cx="2887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Sequence 1 (with change)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12800" y="3890275"/>
            <a:ext cx="8796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N is the moment where the change happens, from which we start to monitor on QuanTree EWMA.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d is the number of dimensions/variables in the sequence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s is the number of samples/days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200">
                <a:solidFill>
                  <a:srgbClr val="202122"/>
                </a:solidFill>
              </a:rPr>
              <a:t>0</a:t>
            </a:r>
            <a:r>
              <a:rPr lang="en" sz="1200">
                <a:solidFill>
                  <a:schemeClr val="dk1"/>
                </a:solidFill>
              </a:rPr>
              <a:t> i</a:t>
            </a:r>
            <a:r>
              <a:rPr lang="en" sz="1200">
                <a:solidFill>
                  <a:schemeClr val="dk2"/>
                </a:solidFill>
              </a:rPr>
              <a:t>s the distribution of scenario 0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200">
                <a:solidFill>
                  <a:srgbClr val="202122"/>
                </a:solidFill>
              </a:rPr>
              <a:t>1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2"/>
                </a:solidFill>
              </a:rPr>
              <a:t>is the distribution of scenario 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983800" y="999350"/>
            <a:ext cx="190500" cy="431100"/>
          </a:xfrm>
          <a:prstGeom prst="leftBrace">
            <a:avLst>
              <a:gd fmla="val 50000" name="adj1"/>
              <a:gd fmla="val 5067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983800" y="3041150"/>
            <a:ext cx="190500" cy="431100"/>
          </a:xfrm>
          <a:prstGeom prst="leftBrace">
            <a:avLst>
              <a:gd fmla="val 50000" name="adj1"/>
              <a:gd fmla="val 5067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697950" y="965725"/>
            <a:ext cx="309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697950" y="3006250"/>
            <a:ext cx="309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Sanity Check</a:t>
            </a:r>
            <a:endParaRPr/>
          </a:p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Artificially generated data to check implementation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755000" y="3848100"/>
            <a:ext cx="77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0 → Scenario 1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distribution under Scenario 0 is gaussian and under Scenario 1 is poisson.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Sanity check (d=21), qtree ewma (K=32)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76250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418" y="1176338"/>
            <a:ext cx="33909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</a:t>
            </a:r>
            <a:endParaRPr/>
          </a:p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Inflows generated with poisson distribution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Multimodal: Weekday (100%)  +  Weekend (0%)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755000" y="3848100"/>
            <a:ext cx="776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0 → Scenario 1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change is minimal: 5 seconds longer in a single red phase of a single traffic light.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we are considering only the weekdays.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Here we do </a:t>
            </a:r>
            <a:r>
              <a:rPr b="1" lang="en">
                <a:solidFill>
                  <a:schemeClr val="dk1"/>
                </a:solidFill>
              </a:rPr>
              <a:t>not</a:t>
            </a:r>
            <a:r>
              <a:rPr lang="en">
                <a:solidFill>
                  <a:schemeClr val="dk1"/>
                </a:solidFill>
              </a:rPr>
              <a:t> take into account “flow cars” or “flow trucks” when running QT EWMA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Poisson Weekday (d=14), qtree ewma (K=32)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5385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725" y="1200150"/>
            <a:ext cx="3448050" cy="274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0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143" name="Google Shape;143;p20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20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5" name="Google Shape;145;p20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146" name="Google Shape;146;p20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20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Poisson Weekday  | Elicoidale Upstream (d=4)</a:t>
            </a:r>
            <a:r>
              <a:rPr lang="en"/>
              <a:t>, qtree ewma (K=32)</a:t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7065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125" y="1185850"/>
            <a:ext cx="3457575" cy="277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1"/>
          <p:cNvGrpSpPr/>
          <p:nvPr/>
        </p:nvGrpSpPr>
        <p:grpSpPr>
          <a:xfrm>
            <a:off x="531900" y="3487975"/>
            <a:ext cx="2880000" cy="678000"/>
            <a:chOff x="3758575" y="3761425"/>
            <a:chExt cx="2880000" cy="678000"/>
          </a:xfrm>
        </p:grpSpPr>
        <p:cxnSp>
          <p:nvCxnSpPr>
            <p:cNvPr id="156" name="Google Shape;156;p21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1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8" name="Google Shape;158;p21"/>
          <p:cNvGrpSpPr/>
          <p:nvPr/>
        </p:nvGrpSpPr>
        <p:grpSpPr>
          <a:xfrm>
            <a:off x="531900" y="4230075"/>
            <a:ext cx="2880000" cy="678000"/>
            <a:chOff x="3758575" y="3761425"/>
            <a:chExt cx="2880000" cy="678000"/>
          </a:xfrm>
        </p:grpSpPr>
        <p:cxnSp>
          <p:nvCxnSpPr>
            <p:cNvPr id="159" name="Google Shape;159;p21"/>
            <p:cNvCxnSpPr/>
            <p:nvPr/>
          </p:nvCxnSpPr>
          <p:spPr>
            <a:xfrm>
              <a:off x="3758575" y="3761475"/>
              <a:ext cx="2880000" cy="666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21"/>
            <p:cNvCxnSpPr/>
            <p:nvPr/>
          </p:nvCxnSpPr>
          <p:spPr>
            <a:xfrm flipH="1" rot="10800000">
              <a:off x="3775400" y="3761425"/>
              <a:ext cx="2857200" cy="678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